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Dosis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Inconsolata"/>
      <p:regular r:id="rId26"/>
      <p:bold r:id="rId27"/>
    </p:embeddedFont>
    <p:embeddedFont>
      <p:font typeface="Oswald SemiBold"/>
      <p:regular r:id="rId28"/>
      <p:bold r:id="rId29"/>
    </p:embeddedFont>
    <p:embeddedFont>
      <p:font typeface="Roboto Mono"/>
      <p:regular r:id="rId30"/>
      <p:bold r:id="rId31"/>
      <p:italic r:id="rId32"/>
      <p:boldItalic r:id="rId33"/>
    </p:embeddedFont>
    <p:embeddedFont>
      <p:font typeface="Dosis ExtraLight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11BCC28-3187-4B3B-9174-D9E90F1768DA}">
  <a:tblStyle styleId="{611BCC28-3187-4B3B-9174-D9E90F1768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osis-regular.fntdata"/><Relationship Id="rId22" Type="http://schemas.openxmlformats.org/officeDocument/2006/relationships/font" Target="fonts/Roboto-regular.fntdata"/><Relationship Id="rId21" Type="http://schemas.openxmlformats.org/officeDocument/2006/relationships/font" Target="fonts/Dosis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Inconsolata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OswaldSemiBold-regular.fntdata"/><Relationship Id="rId27" Type="http://schemas.openxmlformats.org/officeDocument/2006/relationships/font" Target="fonts/Inconsolata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OswaldSemiBold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Mono-bold.fntdata"/><Relationship Id="rId30" Type="http://schemas.openxmlformats.org/officeDocument/2006/relationships/font" Target="fonts/RobotoMono-regular.fntdata"/><Relationship Id="rId11" Type="http://schemas.openxmlformats.org/officeDocument/2006/relationships/slide" Target="slides/slide4.xml"/><Relationship Id="rId33" Type="http://schemas.openxmlformats.org/officeDocument/2006/relationships/font" Target="fonts/RobotoMono-boldItalic.fntdata"/><Relationship Id="rId10" Type="http://schemas.openxmlformats.org/officeDocument/2006/relationships/slide" Target="slides/slide3.xml"/><Relationship Id="rId32" Type="http://schemas.openxmlformats.org/officeDocument/2006/relationships/font" Target="fonts/RobotoMono-italic.fntdata"/><Relationship Id="rId13" Type="http://schemas.openxmlformats.org/officeDocument/2006/relationships/slide" Target="slides/slide6.xml"/><Relationship Id="rId35" Type="http://schemas.openxmlformats.org/officeDocument/2006/relationships/font" Target="fonts/DosisExtraLight-bold.fntdata"/><Relationship Id="rId12" Type="http://schemas.openxmlformats.org/officeDocument/2006/relationships/slide" Target="slides/slide5.xml"/><Relationship Id="rId34" Type="http://schemas.openxmlformats.org/officeDocument/2006/relationships/font" Target="fonts/DosisExtraLight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b77afb4c8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b77afb4c8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Intro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Example user and how competitors don’t meet their needs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Functional Block Diagrams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System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User Flow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Subsystems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Designing a User Interface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arenR"/>
            </a:pPr>
            <a:r>
              <a:rPr lang="en"/>
              <a:t>Website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arenR"/>
            </a:pPr>
            <a:r>
              <a:rPr lang="en"/>
              <a:t>Peripherals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Implementation with User Interface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arenR"/>
            </a:pPr>
            <a:r>
              <a:rPr lang="en"/>
              <a:t>Integration (command library)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arenR"/>
            </a:pPr>
            <a:r>
              <a:rPr lang="en"/>
              <a:t>Communication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arenR"/>
            </a:pPr>
            <a:r>
              <a:rPr lang="en">
                <a:solidFill>
                  <a:schemeClr val="dk1"/>
                </a:solidFill>
              </a:rPr>
              <a:t>Microcontroller change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Functionality while systems running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arenR"/>
            </a:pPr>
            <a:r>
              <a:rPr lang="en"/>
              <a:t>Embedded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arenR"/>
            </a:pPr>
            <a:r>
              <a:rPr lang="en"/>
              <a:t>PCB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arenR"/>
            </a:pPr>
            <a:r>
              <a:rPr lang="en"/>
              <a:t>Power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arenR"/>
            </a:pPr>
            <a:r>
              <a:rPr lang="en"/>
              <a:t>Enclosure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Conclusion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“That’s why Shannon chooses protocontrol”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Demo Day Plans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Demo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c4d3159fbe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c4d3159fbe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43764"/>
                </a:solidFill>
                <a:latin typeface="Roboto"/>
                <a:ea typeface="Roboto"/>
                <a:cs typeface="Roboto"/>
                <a:sym typeface="Roboto"/>
              </a:rPr>
              <a:t>User feedback</a:t>
            </a:r>
            <a:endParaRPr sz="1200">
              <a:solidFill>
                <a:srgbClr val="3437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43764"/>
                </a:solidFill>
                <a:latin typeface="Roboto"/>
                <a:ea typeface="Roboto"/>
                <a:cs typeface="Roboto"/>
                <a:sym typeface="Roboto"/>
              </a:rPr>
              <a:t>How intuitive does it feel as an end user?</a:t>
            </a:r>
            <a:endParaRPr sz="1200">
              <a:solidFill>
                <a:srgbClr val="3437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764"/>
                </a:solidFill>
                <a:latin typeface="Roboto"/>
                <a:ea typeface="Roboto"/>
                <a:cs typeface="Roboto"/>
                <a:sym typeface="Roboto"/>
              </a:rPr>
              <a:t>How intuitive is it as a customer?</a:t>
            </a:r>
            <a:endParaRPr sz="1200">
              <a:solidFill>
                <a:srgbClr val="3437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43764"/>
                </a:solidFill>
                <a:latin typeface="Roboto"/>
                <a:ea typeface="Roboto"/>
                <a:cs typeface="Roboto"/>
                <a:sym typeface="Roboto"/>
              </a:rPr>
              <a:t>See the Arduino User System Code</a:t>
            </a:r>
            <a:endParaRPr sz="1200">
              <a:solidFill>
                <a:srgbClr val="34376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bb5f40f70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bb5f40f70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b77afb4c82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b77afb4c82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b77afb4c82_0_3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b77afb4c82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43764"/>
                </a:solidFill>
                <a:latin typeface="Roboto"/>
                <a:ea typeface="Roboto"/>
                <a:cs typeface="Roboto"/>
                <a:sym typeface="Roboto"/>
              </a:rPr>
              <a:t>Protocontrol allows engineers and hobbyists to execute their vision for a user interface panel with a start-to-finish user interface development experience</a:t>
            </a:r>
            <a:endParaRPr sz="1300">
              <a:solidFill>
                <a:srgbClr val="3437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3437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343764"/>
                </a:solidFill>
                <a:latin typeface="Roboto"/>
                <a:ea typeface="Roboto"/>
                <a:cs typeface="Roboto"/>
                <a:sym typeface="Roboto"/>
              </a:rPr>
              <a:t>Bring the audience to the same place as us before diving into details, set the tone, differentiate ourselves from other projects </a:t>
            </a:r>
            <a:endParaRPr b="1" sz="1300">
              <a:solidFill>
                <a:srgbClr val="34376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77afb4c82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b77afb4c82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7899422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b7899422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that we are on track except for receiving purchase order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bb5f40f70d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bb5f40f70d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b5f40f70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bb5f40f70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c4d3159fbe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c4d3159fbe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rlly sure how this slide is relevant, at the very least it should not be the first slide for this subsystem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c4d3159f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c4d3159f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b5f40f7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bb5f40f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22222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7" name="Google Shape;57;p14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fmla="val 51542" name="adj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8" name="Google Shape;58;p14"/>
          <p:cNvSpPr/>
          <p:nvPr/>
        </p:nvSpPr>
        <p:spPr>
          <a:xfrm flipH="1">
            <a:off x="1187225" y="3724500"/>
            <a:ext cx="8369700" cy="669900"/>
          </a:xfrm>
          <a:prstGeom prst="parallelogram">
            <a:avLst>
              <a:gd fmla="val 515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type="ctrTitle"/>
          </p:nvPr>
        </p:nvSpPr>
        <p:spPr>
          <a:xfrm>
            <a:off x="1172400" y="1868375"/>
            <a:ext cx="6799200" cy="16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" name="Google Shape;63;p15"/>
          <p:cNvGrpSpPr/>
          <p:nvPr/>
        </p:nvGrpSpPr>
        <p:grpSpPr>
          <a:xfrm>
            <a:off x="1526678" y="2220366"/>
            <a:ext cx="6090715" cy="702675"/>
            <a:chOff x="3571" y="2240822"/>
            <a:chExt cx="8120953" cy="936900"/>
          </a:xfrm>
        </p:grpSpPr>
        <p:sp>
          <p:nvSpPr>
            <p:cNvPr id="64" name="Google Shape;64;p15"/>
            <p:cNvSpPr/>
            <p:nvPr/>
          </p:nvSpPr>
          <p:spPr>
            <a:xfrm>
              <a:off x="3571" y="2240822"/>
              <a:ext cx="1561800" cy="936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 txBox="1"/>
            <p:nvPr/>
          </p:nvSpPr>
          <p:spPr>
            <a:xfrm>
              <a:off x="31015" y="2268266"/>
              <a:ext cx="1506900" cy="88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t/>
              </a:r>
              <a:endPara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1721445" y="2515682"/>
              <a:ext cx="331200" cy="387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 txBox="1"/>
            <p:nvPr/>
          </p:nvSpPr>
          <p:spPr>
            <a:xfrm>
              <a:off x="1721445" y="2593142"/>
              <a:ext cx="231900" cy="23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2189956" y="2240822"/>
              <a:ext cx="1561800" cy="936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 txBox="1"/>
            <p:nvPr/>
          </p:nvSpPr>
          <p:spPr>
            <a:xfrm>
              <a:off x="2217400" y="2268266"/>
              <a:ext cx="1506900" cy="88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t/>
              </a:r>
              <a:endPara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3907829" y="2515682"/>
              <a:ext cx="331200" cy="387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 txBox="1"/>
            <p:nvPr/>
          </p:nvSpPr>
          <p:spPr>
            <a:xfrm>
              <a:off x="3907829" y="2593142"/>
              <a:ext cx="231900" cy="23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4376340" y="2240822"/>
              <a:ext cx="1561800" cy="936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 txBox="1"/>
            <p:nvPr/>
          </p:nvSpPr>
          <p:spPr>
            <a:xfrm>
              <a:off x="4403784" y="2268266"/>
              <a:ext cx="1506900" cy="88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t/>
              </a:r>
              <a:endPara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6094214" y="2515682"/>
              <a:ext cx="331200" cy="387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 txBox="1"/>
            <p:nvPr/>
          </p:nvSpPr>
          <p:spPr>
            <a:xfrm>
              <a:off x="6094214" y="2593142"/>
              <a:ext cx="231900" cy="23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562724" y="2240822"/>
              <a:ext cx="1561800" cy="936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 txBox="1"/>
            <p:nvPr/>
          </p:nvSpPr>
          <p:spPr>
            <a:xfrm>
              <a:off x="6590168" y="2268266"/>
              <a:ext cx="1506900" cy="88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t/>
              </a:r>
              <a:endPara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80" name="Google Shape;80;p16"/>
          <p:cNvSpPr/>
          <p:nvPr/>
        </p:nvSpPr>
        <p:spPr>
          <a:xfrm flipH="1">
            <a:off x="-388900" y="4394400"/>
            <a:ext cx="8172300" cy="749100"/>
          </a:xfrm>
          <a:prstGeom prst="parallelogram">
            <a:avLst>
              <a:gd fmla="val 515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1" name="Google Shape;81;p16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2.0">
  <p:cSld name="TITLE_1_2">
    <p:bg>
      <p:bgPr>
        <a:solidFill>
          <a:schemeClr val="accen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87" name="Google Shape;87;p17"/>
          <p:cNvSpPr/>
          <p:nvPr/>
        </p:nvSpPr>
        <p:spPr>
          <a:xfrm flipH="1">
            <a:off x="929650" y="3642425"/>
            <a:ext cx="8629800" cy="752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type="ctrTitle"/>
          </p:nvPr>
        </p:nvSpPr>
        <p:spPr>
          <a:xfrm>
            <a:off x="1332025" y="3234725"/>
            <a:ext cx="522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-44050" y="-38100"/>
            <a:ext cx="4139800" cy="5192625"/>
          </a:xfrm>
          <a:custGeom>
            <a:rect b="b" l="l" r="r" t="t"/>
            <a:pathLst>
              <a:path extrusionOk="0" h="207705" w="165592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2" name="Google Shape;92;p18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57200" lvl="0" marL="457200" rtl="0">
              <a:spcBef>
                <a:spcPts val="600"/>
              </a:spcBef>
              <a:spcAft>
                <a:spcPts val="0"/>
              </a:spcAft>
              <a:buSzPts val="3600"/>
              <a:buChar char="▸"/>
              <a:defRPr i="1" sz="3600"/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4pPr>
            <a:lvl5pPr indent="-457200" lvl="4" marL="22860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5pPr>
            <a:lvl6pPr indent="-457200" lvl="5" marL="2743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6pPr>
            <a:lvl7pPr indent="-457200" lvl="6" marL="32004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7pPr>
            <a:lvl8pPr indent="-457200" lvl="7" marL="36576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8pPr>
            <a:lvl9pPr indent="-457200" lvl="8" marL="41148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9pPr>
          </a:lstStyle>
          <a:p/>
        </p:txBody>
      </p:sp>
      <p:sp>
        <p:nvSpPr>
          <p:cNvPr id="94" name="Google Shape;94;p18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Google Shape;95;p18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Google Shape;98;p18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9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102" name="Google Shape;102;p19"/>
            <p:cNvSpPr/>
            <p:nvPr/>
          </p:nvSpPr>
          <p:spPr>
            <a:xfrm>
              <a:off x="-55075" y="-38100"/>
              <a:ext cx="3312625" cy="521465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03" name="Google Shape;103;p19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9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9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9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9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9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0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114" name="Google Shape;114;p20"/>
            <p:cNvSpPr/>
            <p:nvPr/>
          </p:nvSpPr>
          <p:spPr>
            <a:xfrm>
              <a:off x="-55075" y="-38100"/>
              <a:ext cx="3312625" cy="521465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15" name="Google Shape;115;p20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20"/>
          <p:cNvSpPr txBox="1"/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9pPr>
          </a:lstStyle>
          <a:p/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/>
        </p:txBody>
      </p:sp>
      <p:sp>
        <p:nvSpPr>
          <p:cNvPr id="122" name="Google Shape;122;p20"/>
          <p:cNvSpPr txBox="1"/>
          <p:nvPr>
            <p:ph idx="2" type="body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21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127" name="Google Shape;127;p21"/>
            <p:cNvSpPr/>
            <p:nvPr/>
          </p:nvSpPr>
          <p:spPr>
            <a:xfrm>
              <a:off x="-55075" y="-38100"/>
              <a:ext cx="3312625" cy="521465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28" name="Google Shape;128;p21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2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135" name="Google Shape;135;p21"/>
          <p:cNvSpPr txBox="1"/>
          <p:nvPr>
            <p:ph idx="2" type="body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136" name="Google Shape;136;p21"/>
          <p:cNvSpPr txBox="1"/>
          <p:nvPr>
            <p:ph idx="3" type="body"/>
          </p:nvPr>
        </p:nvSpPr>
        <p:spPr>
          <a:xfrm>
            <a:off x="6199478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22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141" name="Google Shape;141;p22"/>
            <p:cNvSpPr/>
            <p:nvPr/>
          </p:nvSpPr>
          <p:spPr>
            <a:xfrm>
              <a:off x="-55075" y="-38100"/>
              <a:ext cx="3312625" cy="521465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42" name="Google Shape;142;p22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22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3" name="Google Shape;153;p23"/>
          <p:cNvGrpSpPr/>
          <p:nvPr/>
        </p:nvGrpSpPr>
        <p:grpSpPr>
          <a:xfrm>
            <a:off x="-903537" y="-17561"/>
            <a:ext cx="10524355" cy="5171411"/>
            <a:chOff x="-903537" y="-17561"/>
            <a:chExt cx="10524355" cy="5171411"/>
          </a:xfrm>
        </p:grpSpPr>
        <p:sp>
          <p:nvSpPr>
            <p:cNvPr id="154" name="Google Shape;154;p23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9" name="Google Shape;159;p23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TITLE_ONLY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62" name="Google Shape;162;p24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72" name="Google Shape;172;p25"/>
          <p:cNvSpPr/>
          <p:nvPr/>
        </p:nvSpPr>
        <p:spPr>
          <a:xfrm flipH="1">
            <a:off x="742953" y="4406300"/>
            <a:ext cx="75057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/>
          <p:nvPr/>
        </p:nvSpPr>
        <p:spPr>
          <a:xfrm flipH="1">
            <a:off x="7861618" y="4406300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1123950" y="4406300"/>
            <a:ext cx="67374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861625" y="4467825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81" name="Google Shape;181;p26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inverted">
  <p:cSld name="BLANK_1"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87" name="Google Shape;187;p27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inverted 1">
  <p:cSld name="BLANK_1_1">
    <p:bg>
      <p:bgPr>
        <a:solidFill>
          <a:srgbClr val="22222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/>
          <p:nvPr/>
        </p:nvSpPr>
        <p:spPr>
          <a:xfrm flipH="1">
            <a:off x="-903537" y="-8711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745950" y="-87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8" name="Google Shape;198;p29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with Bar">
  <p:cSld name="CUSTOM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1" name="Google Shape;201;p30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0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5" name="Google Shape;205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9" name="Google Shape;20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▸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9pPr>
          </a:lstStyle>
          <a:p/>
        </p:txBody>
      </p:sp>
      <p:sp>
        <p:nvSpPr>
          <p:cNvPr id="213" name="Google Shape;21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216" name="Google Shape;216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7" name="Google Shape;21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1.jpg"/><Relationship Id="rId6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spreadsheets/d/1PUoUBVWVuMfGjLcJMszYiGNGe9NKcYHWn9QBVOOj1uc/edit#gid=686749790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9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ages.github.ncsu.edu/ECE-Senior-Design-Fa2023-Sp2024/38-Protocontrol/" TargetMode="External"/><Relationship Id="rId4" Type="http://schemas.openxmlformats.org/officeDocument/2006/relationships/hyperlink" Target="https://protocontrol.pythonanywhere.com/retrieve-al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9.jp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ctrTitle"/>
          </p:nvPr>
        </p:nvSpPr>
        <p:spPr>
          <a:xfrm>
            <a:off x="1172400" y="2014925"/>
            <a:ext cx="6799200" cy="16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38: </a:t>
            </a:r>
            <a:r>
              <a:rPr b="1" lang="en"/>
              <a:t>ProtoControl</a:t>
            </a:r>
            <a:endParaRPr b="1"/>
          </a:p>
        </p:txBody>
      </p:sp>
      <p:sp>
        <p:nvSpPr>
          <p:cNvPr id="223" name="Google Shape;223;p35"/>
          <p:cNvSpPr txBox="1"/>
          <p:nvPr>
            <p:ph idx="4294967295" type="subTitle"/>
          </p:nvPr>
        </p:nvSpPr>
        <p:spPr>
          <a:xfrm>
            <a:off x="1480300" y="3800200"/>
            <a:ext cx="7715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935"/>
              <a:buNone/>
            </a:pPr>
            <a:r>
              <a:rPr lang="en" sz="1800"/>
              <a:t>Kelly Mae Allen, Abisha Fenn, Nida Kosedagi, Parker Sexton, William Wood</a:t>
            </a:r>
            <a:endParaRPr sz="1800"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725" y="0"/>
            <a:ext cx="3114675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Demo Results</a:t>
            </a:r>
            <a:endParaRPr/>
          </a:p>
        </p:txBody>
      </p:sp>
      <p:sp>
        <p:nvSpPr>
          <p:cNvPr id="338" name="Google Shape;338;p44"/>
          <p:cNvSpPr txBox="1"/>
          <p:nvPr>
            <p:ph idx="1" type="body"/>
          </p:nvPr>
        </p:nvSpPr>
        <p:spPr>
          <a:xfrm>
            <a:off x="1104900" y="1277625"/>
            <a:ext cx="4383000" cy="32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More labels on the website and the touchscreen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Break down the code in the user manual (almost textbook style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Common Mistakes</a:t>
            </a:r>
            <a:endParaRPr sz="2400"/>
          </a:p>
        </p:txBody>
      </p:sp>
      <p:pic>
        <p:nvPicPr>
          <p:cNvPr id="339" name="Google Shape;3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175" y="1328200"/>
            <a:ext cx="2462375" cy="32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and Enclosure Progress</a:t>
            </a:r>
            <a:endParaRPr/>
          </a:p>
        </p:txBody>
      </p:sp>
      <p:sp>
        <p:nvSpPr>
          <p:cNvPr id="345" name="Google Shape;345;p45"/>
          <p:cNvSpPr txBox="1"/>
          <p:nvPr/>
        </p:nvSpPr>
        <p:spPr>
          <a:xfrm>
            <a:off x="389200" y="1453600"/>
            <a:ext cx="3758100" cy="3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Decided on message format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send(ID,value)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  = receive_update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Utilizing binary messaging across UART channel to capacity used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Building Arduino Library for simple user implementation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45"/>
          <p:cNvSpPr txBox="1"/>
          <p:nvPr/>
        </p:nvSpPr>
        <p:spPr>
          <a:xfrm>
            <a:off x="864175" y="1025175"/>
            <a:ext cx="22107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Integration</a:t>
            </a:r>
            <a:endParaRPr sz="3000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47" name="Google Shape;347;p45"/>
          <p:cNvSpPr txBox="1"/>
          <p:nvPr/>
        </p:nvSpPr>
        <p:spPr>
          <a:xfrm>
            <a:off x="4572000" y="1453588"/>
            <a:ext cx="3758100" cy="3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Printed new design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Sent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purchase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order for custom connectors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45"/>
          <p:cNvSpPr txBox="1"/>
          <p:nvPr/>
        </p:nvSpPr>
        <p:spPr>
          <a:xfrm>
            <a:off x="5039675" y="1025163"/>
            <a:ext cx="22107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Enclosure</a:t>
            </a:r>
            <a:endParaRPr sz="3000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349" name="Google Shape;349;p45"/>
          <p:cNvPicPr preferRelativeResize="0"/>
          <p:nvPr/>
        </p:nvPicPr>
        <p:blipFill rotWithShape="1">
          <a:blip r:embed="rId3">
            <a:alphaModFix/>
          </a:blip>
          <a:srcRect b="12520" l="13499" r="16843" t="11778"/>
          <a:stretch/>
        </p:blipFill>
        <p:spPr>
          <a:xfrm rot="-1023437">
            <a:off x="7108352" y="2094023"/>
            <a:ext cx="2196121" cy="1788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0" name="Google Shape;350;p45"/>
          <p:cNvPicPr preferRelativeResize="0"/>
          <p:nvPr/>
        </p:nvPicPr>
        <p:blipFill rotWithShape="1">
          <a:blip r:embed="rId4">
            <a:alphaModFix/>
          </a:blip>
          <a:srcRect b="56252" l="31972" r="40207" t="17681"/>
          <a:stretch/>
        </p:blipFill>
        <p:spPr>
          <a:xfrm rot="-595193">
            <a:off x="7690174" y="3913807"/>
            <a:ext cx="1032405" cy="7250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1" name="Google Shape;35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0837" y="2703075"/>
            <a:ext cx="2023649" cy="19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5"/>
          <p:cNvSpPr txBox="1"/>
          <p:nvPr/>
        </p:nvSpPr>
        <p:spPr>
          <a:xfrm>
            <a:off x="7743275" y="4559200"/>
            <a:ext cx="9996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Sketch</a:t>
            </a:r>
            <a:endParaRPr sz="1500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353" name="Google Shape;353;p45"/>
          <p:cNvSpPr txBox="1"/>
          <p:nvPr/>
        </p:nvSpPr>
        <p:spPr>
          <a:xfrm>
            <a:off x="5378650" y="4591300"/>
            <a:ext cx="16206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Fusion360 Design</a:t>
            </a:r>
            <a:endParaRPr sz="1500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pic>
        <p:nvPicPr>
          <p:cNvPr id="354" name="Google Shape;35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1533" y="4165500"/>
            <a:ext cx="737946" cy="50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Charter</a:t>
            </a:r>
            <a:endParaRPr/>
          </a:p>
        </p:txBody>
      </p:sp>
      <p:pic>
        <p:nvPicPr>
          <p:cNvPr id="360" name="Google Shape;360;p4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375" y="1211425"/>
            <a:ext cx="2893950" cy="336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ProtoControl?</a:t>
            </a:r>
            <a:endParaRPr/>
          </a:p>
        </p:txBody>
      </p:sp>
      <p:sp>
        <p:nvSpPr>
          <p:cNvPr id="230" name="Google Shape;230;p36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6"/>
          <p:cNvSpPr txBox="1"/>
          <p:nvPr>
            <p:ph idx="4294967295" type="body"/>
          </p:nvPr>
        </p:nvSpPr>
        <p:spPr>
          <a:xfrm>
            <a:off x="594900" y="1125425"/>
            <a:ext cx="41544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plug and play panel with a start-to-finish user interface development experience.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Software platform to design user interface layout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Auto generated embedded code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Touch-screen display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Hot swappable hardware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Compatibility with industry standard technology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32" name="Google Shape;232;p36"/>
          <p:cNvPicPr preferRelativeResize="0"/>
          <p:nvPr/>
        </p:nvPicPr>
        <p:blipFill rotWithShape="1">
          <a:blip r:embed="rId3">
            <a:alphaModFix/>
          </a:blip>
          <a:srcRect b="32574" l="17427" r="12891" t="23075"/>
          <a:stretch/>
        </p:blipFill>
        <p:spPr>
          <a:xfrm>
            <a:off x="4669625" y="1845700"/>
            <a:ext cx="4240927" cy="202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/>
          <p:nvPr/>
        </p:nvSpPr>
        <p:spPr>
          <a:xfrm>
            <a:off x="5421900" y="4857350"/>
            <a:ext cx="3722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Nida Kosedagi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/>
          <p:nvPr/>
        </p:nvSpPr>
        <p:spPr>
          <a:xfrm>
            <a:off x="3440438" y="1190325"/>
            <a:ext cx="1136400" cy="976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/>
          <p:nvPr/>
        </p:nvSpPr>
        <p:spPr>
          <a:xfrm>
            <a:off x="3020288" y="2940325"/>
            <a:ext cx="1976700" cy="1192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37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Block Diagram </a:t>
            </a:r>
            <a:endParaRPr/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487" y="3042700"/>
            <a:ext cx="1889276" cy="8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/>
        </p:nvSpPr>
        <p:spPr>
          <a:xfrm>
            <a:off x="3164275" y="3804750"/>
            <a:ext cx="16650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Microcontroller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639556" y="1119119"/>
            <a:ext cx="737650" cy="96860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/>
          <p:nvPr/>
        </p:nvSpPr>
        <p:spPr>
          <a:xfrm>
            <a:off x="3616131" y="1846700"/>
            <a:ext cx="784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Display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7"/>
          <p:cNvSpPr/>
          <p:nvPr/>
        </p:nvSpPr>
        <p:spPr>
          <a:xfrm>
            <a:off x="391875" y="1486925"/>
            <a:ext cx="1608900" cy="244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7"/>
          <p:cNvSpPr/>
          <p:nvPr/>
        </p:nvSpPr>
        <p:spPr>
          <a:xfrm>
            <a:off x="5999425" y="1190325"/>
            <a:ext cx="2421300" cy="1282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1275" y="1240775"/>
            <a:ext cx="734776" cy="6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3229" y="1512425"/>
            <a:ext cx="298050" cy="5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987515" y="1237625"/>
            <a:ext cx="1317800" cy="9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7"/>
          <p:cNvSpPr txBox="1"/>
          <p:nvPr/>
        </p:nvSpPr>
        <p:spPr>
          <a:xfrm>
            <a:off x="6377563" y="2135200"/>
            <a:ext cx="16650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I2C Peripherals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37"/>
          <p:cNvSpPr/>
          <p:nvPr/>
        </p:nvSpPr>
        <p:spPr>
          <a:xfrm>
            <a:off x="6016525" y="2895475"/>
            <a:ext cx="2387100" cy="1282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7"/>
          <p:cNvSpPr txBox="1"/>
          <p:nvPr/>
        </p:nvSpPr>
        <p:spPr>
          <a:xfrm>
            <a:off x="6834918" y="3864938"/>
            <a:ext cx="784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Website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8750" y="1612550"/>
            <a:ext cx="1095150" cy="6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2022" y="2142242"/>
            <a:ext cx="968602" cy="852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5380" y="2994492"/>
            <a:ext cx="734776" cy="48338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 txBox="1"/>
          <p:nvPr/>
        </p:nvSpPr>
        <p:spPr>
          <a:xfrm>
            <a:off x="605265" y="3614875"/>
            <a:ext cx="10950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7" name="Google Shape;257;p37"/>
          <p:cNvCxnSpPr>
            <a:stCxn id="239" idx="0"/>
            <a:endCxn id="238" idx="2"/>
          </p:cNvCxnSpPr>
          <p:nvPr/>
        </p:nvCxnSpPr>
        <p:spPr>
          <a:xfrm rot="10800000">
            <a:off x="4008638" y="2166925"/>
            <a:ext cx="0" cy="7734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58" name="Google Shape;258;p37"/>
          <p:cNvCxnSpPr>
            <a:endCxn id="246" idx="1"/>
          </p:cNvCxnSpPr>
          <p:nvPr/>
        </p:nvCxnSpPr>
        <p:spPr>
          <a:xfrm flipH="1" rot="10800000">
            <a:off x="4541125" y="1831425"/>
            <a:ext cx="1458300" cy="647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7"/>
          <p:cNvCxnSpPr/>
          <p:nvPr/>
        </p:nvCxnSpPr>
        <p:spPr>
          <a:xfrm flipH="1">
            <a:off x="4526675" y="2456975"/>
            <a:ext cx="7200" cy="5091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37"/>
          <p:cNvCxnSpPr>
            <a:stCxn id="239" idx="3"/>
            <a:endCxn id="251" idx="1"/>
          </p:cNvCxnSpPr>
          <p:nvPr/>
        </p:nvCxnSpPr>
        <p:spPr>
          <a:xfrm>
            <a:off x="4996988" y="3536575"/>
            <a:ext cx="10194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61" name="Google Shape;261;p37"/>
          <p:cNvCxnSpPr>
            <a:endCxn id="241" idx="1"/>
          </p:cNvCxnSpPr>
          <p:nvPr/>
        </p:nvCxnSpPr>
        <p:spPr>
          <a:xfrm>
            <a:off x="1994387" y="3450350"/>
            <a:ext cx="1046100" cy="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62" name="Google Shape;262;p37"/>
          <p:cNvSpPr txBox="1"/>
          <p:nvPr/>
        </p:nvSpPr>
        <p:spPr>
          <a:xfrm>
            <a:off x="2210900" y="3153110"/>
            <a:ext cx="67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UART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5229238" y="3242335"/>
            <a:ext cx="67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WIFI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4629338" y="2166935"/>
            <a:ext cx="67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I2C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7"/>
          <p:cNvSpPr txBox="1"/>
          <p:nvPr/>
        </p:nvSpPr>
        <p:spPr>
          <a:xfrm rot="-5400000">
            <a:off x="3504913" y="2320235"/>
            <a:ext cx="67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SPI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98926" y="2981373"/>
            <a:ext cx="1976699" cy="94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 and Project Status</a:t>
            </a:r>
            <a:endParaRPr/>
          </a:p>
        </p:txBody>
      </p:sp>
      <p:graphicFrame>
        <p:nvGraphicFramePr>
          <p:cNvPr id="273" name="Google Shape;273;p38"/>
          <p:cNvGraphicFramePr/>
          <p:nvPr/>
        </p:nvGraphicFramePr>
        <p:xfrm>
          <a:off x="847650" y="121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{611BCC28-3187-4B3B-9174-D9E90F1768DA}</a:tableStyleId>
              </a:tblPr>
              <a:tblGrid>
                <a:gridCol w="1083250"/>
                <a:gridCol w="4906250"/>
                <a:gridCol w="48380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Number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Description</a:t>
                      </a:r>
                      <a:endParaRPr sz="1200"/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Status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Website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Website prototype, Full database and UI connected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Embedded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Components working, Talking to website </a:t>
                      </a:r>
                      <a:r>
                        <a:rPr lang="en" sz="1200"/>
                        <a:t>dynamically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PCB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PCB printed and tested, updates underway, component pcb ordered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I2C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Keypad, buttons, and rotary encoder work. Slider remains to be done, user system developed (servo, LEDs)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Power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Power tested for current system, no current tasks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Comm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Method developed, Integrated with user system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Enclosure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Model in progress, new pogo pins (for I2C communication)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General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Purchase order arrived!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9025" y="1115600"/>
            <a:ext cx="1004975" cy="106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Progress</a:t>
            </a:r>
            <a:endParaRPr/>
          </a:p>
        </p:txBody>
      </p:sp>
      <p:sp>
        <p:nvSpPr>
          <p:cNvPr id="280" name="Google Shape;280;p39"/>
          <p:cNvSpPr txBox="1"/>
          <p:nvPr/>
        </p:nvSpPr>
        <p:spPr>
          <a:xfrm>
            <a:off x="560575" y="1475175"/>
            <a:ext cx="73761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https://pages.github.ncsu.edu/ECE-Senior-Design-Fa2023-Sp2024/38-Protocontrol/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580250" y="3068400"/>
            <a:ext cx="74154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https://protocontrol.pythonanywhere.com/retrieve-all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progress</a:t>
            </a:r>
            <a:endParaRPr/>
          </a:p>
        </p:txBody>
      </p:sp>
      <p:sp>
        <p:nvSpPr>
          <p:cNvPr id="287" name="Google Shape;287;p40"/>
          <p:cNvSpPr txBox="1"/>
          <p:nvPr/>
        </p:nvSpPr>
        <p:spPr>
          <a:xfrm>
            <a:off x="236025" y="1278500"/>
            <a:ext cx="5900700" cy="3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●"/>
            </a:pP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Five digital components working from website 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●"/>
            </a:pP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I2c physical components all working </a:t>
            </a: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simultaneously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●"/>
            </a:pP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Console and Serial communication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●"/>
            </a:pP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system code examples designed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533987" y="842786"/>
            <a:ext cx="2111973" cy="280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/>
          <p:nvPr/>
        </p:nvSpPr>
        <p:spPr>
          <a:xfrm>
            <a:off x="4848300" y="1416275"/>
            <a:ext cx="4029000" cy="91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1"/>
          <p:cNvSpPr/>
          <p:nvPr/>
        </p:nvSpPr>
        <p:spPr>
          <a:xfrm>
            <a:off x="405725" y="2051825"/>
            <a:ext cx="4200600" cy="23742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40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between Protocontrol and User System</a:t>
            </a:r>
            <a:endParaRPr/>
          </a:p>
        </p:txBody>
      </p:sp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1"/>
          <p:cNvSpPr txBox="1"/>
          <p:nvPr/>
        </p:nvSpPr>
        <p:spPr>
          <a:xfrm>
            <a:off x="4962225" y="2533800"/>
            <a:ext cx="17760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Component Tag</a:t>
            </a:r>
            <a:endParaRPr b="1" sz="1300">
              <a:solidFill>
                <a:schemeClr val="dk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Each component is assigned a unique </a:t>
            </a:r>
            <a:r>
              <a:rPr i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component identifier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assigned by the website that is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known to the user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4848300" y="1161599"/>
            <a:ext cx="26985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chemeClr val="accent5"/>
                </a:highlight>
                <a:latin typeface="Dosis"/>
                <a:ea typeface="Dosis"/>
                <a:cs typeface="Dosis"/>
                <a:sym typeface="Dosis"/>
              </a:rPr>
              <a:t>Command Protocol </a:t>
            </a:r>
            <a:endParaRPr b="1" sz="2000">
              <a:solidFill>
                <a:schemeClr val="dk1"/>
              </a:solidFill>
              <a:highlight>
                <a:schemeClr val="accent5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highlight>
                <a:schemeClr val="lt2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6943576" y="2533800"/>
            <a:ext cx="18612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Digital Component </a:t>
            </a:r>
            <a:endParaRPr sz="1300">
              <a:solidFill>
                <a:schemeClr val="dk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Tag assigned by grid location on website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Hardware Component</a:t>
            </a:r>
            <a:endParaRPr b="1" sz="1300">
              <a:solidFill>
                <a:schemeClr val="dk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Tag assigned by website when chosen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98" y="2222105"/>
            <a:ext cx="3968346" cy="2038996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1" name="Google Shape;301;p41"/>
          <p:cNvSpPr txBox="1"/>
          <p:nvPr/>
        </p:nvSpPr>
        <p:spPr>
          <a:xfrm>
            <a:off x="1316817" y="3714896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2658321" y="3714891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3999824" y="3714891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1316842" y="2195457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2658333" y="2195452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6" name="Google Shape;306;p41"/>
          <p:cNvSpPr txBox="1"/>
          <p:nvPr/>
        </p:nvSpPr>
        <p:spPr>
          <a:xfrm>
            <a:off x="3999824" y="2195452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7" name="Google Shape;307;p41"/>
          <p:cNvSpPr txBox="1"/>
          <p:nvPr/>
        </p:nvSpPr>
        <p:spPr>
          <a:xfrm>
            <a:off x="1316842" y="2670216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8" name="Google Shape;308;p41"/>
          <p:cNvSpPr txBox="1"/>
          <p:nvPr/>
        </p:nvSpPr>
        <p:spPr>
          <a:xfrm>
            <a:off x="2658333" y="2670236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9" name="Google Shape;309;p41"/>
          <p:cNvSpPr txBox="1"/>
          <p:nvPr/>
        </p:nvSpPr>
        <p:spPr>
          <a:xfrm>
            <a:off x="3999812" y="2670236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0" name="Google Shape;310;p41"/>
          <p:cNvSpPr txBox="1"/>
          <p:nvPr/>
        </p:nvSpPr>
        <p:spPr>
          <a:xfrm>
            <a:off x="1316817" y="3192568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1" name="Google Shape;311;p41"/>
          <p:cNvSpPr txBox="1"/>
          <p:nvPr/>
        </p:nvSpPr>
        <p:spPr>
          <a:xfrm>
            <a:off x="2658333" y="3192563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2" name="Google Shape;312;p41"/>
          <p:cNvSpPr txBox="1"/>
          <p:nvPr/>
        </p:nvSpPr>
        <p:spPr>
          <a:xfrm>
            <a:off x="3999812" y="3184413"/>
            <a:ext cx="60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b="1" lang="en" sz="3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9</a:t>
            </a:r>
            <a:endParaRPr b="1" sz="3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13" name="Google Shape;31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651" y="1277624"/>
            <a:ext cx="606300" cy="349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4861" y="1153640"/>
            <a:ext cx="739866" cy="646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41"/>
          <p:cNvCxnSpPr/>
          <p:nvPr/>
        </p:nvCxnSpPr>
        <p:spPr>
          <a:xfrm>
            <a:off x="1284634" y="1475384"/>
            <a:ext cx="409500" cy="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16" name="Google Shape;316;p41"/>
          <p:cNvSpPr txBox="1"/>
          <p:nvPr/>
        </p:nvSpPr>
        <p:spPr>
          <a:xfrm>
            <a:off x="5319750" y="1676375"/>
            <a:ext cx="30861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chemeClr val="lt2"/>
                </a:highlight>
                <a:latin typeface="Inconsolata"/>
                <a:ea typeface="Inconsolata"/>
                <a:cs typeface="Inconsolata"/>
                <a:sym typeface="Inconsolata"/>
              </a:rPr>
              <a:t>+[component tag]|[value]</a:t>
            </a:r>
            <a:endParaRPr b="1" sz="1700">
              <a:solidFill>
                <a:schemeClr val="dk1"/>
              </a:solidFill>
              <a:highlight>
                <a:schemeClr val="lt2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2"/>
          <p:cNvPicPr preferRelativeResize="0"/>
          <p:nvPr/>
        </p:nvPicPr>
        <p:blipFill rotWithShape="1">
          <a:blip r:embed="rId3">
            <a:alphaModFix/>
          </a:blip>
          <a:srcRect b="0" l="6016" r="4586" t="0"/>
          <a:stretch/>
        </p:blipFill>
        <p:spPr>
          <a:xfrm>
            <a:off x="6789250" y="1491288"/>
            <a:ext cx="2012450" cy="216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2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Peripheral Demo</a:t>
            </a:r>
            <a:endParaRPr/>
          </a:p>
        </p:txBody>
      </p:sp>
      <p:graphicFrame>
        <p:nvGraphicFramePr>
          <p:cNvPr id="323" name="Google Shape;323;p42"/>
          <p:cNvGraphicFramePr/>
          <p:nvPr/>
        </p:nvGraphicFramePr>
        <p:xfrm>
          <a:off x="1104900" y="114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{611BCC28-3187-4B3B-9174-D9E90F1768DA}</a:tableStyleId>
              </a:tblPr>
              <a:tblGrid>
                <a:gridCol w="5571400"/>
              </a:tblGrid>
              <a:tr h="39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Current Achievements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82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Initialization Steps, printing out received data, Stable data, swapability (re-flash required)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Buttons, Keypad, Rotary Encoder!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2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Both ports on PCB function with analog and digital components (control servo angle)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3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Circumvent Website; instead use scan/initial begin functions upon startup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4" name="Google Shape;324;p42"/>
          <p:cNvSpPr txBox="1"/>
          <p:nvPr/>
        </p:nvSpPr>
        <p:spPr>
          <a:xfrm>
            <a:off x="708900" y="4433325"/>
            <a:ext cx="77262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Next Steps: multiple components on same pcf chip, port design, Slider 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Design</a:t>
            </a:r>
            <a:endParaRPr/>
          </a:p>
        </p:txBody>
      </p:sp>
      <p:sp>
        <p:nvSpPr>
          <p:cNvPr id="330" name="Google Shape;330;p43"/>
          <p:cNvSpPr txBox="1"/>
          <p:nvPr/>
        </p:nvSpPr>
        <p:spPr>
          <a:xfrm>
            <a:off x="537000" y="1931125"/>
            <a:ext cx="4035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Redesigned the component PCB after review with mentor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Added solder pads for the address lines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Got rid of the loop traces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 main board design in progress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1" name="Google Shape;3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444" y="1228700"/>
            <a:ext cx="2599681" cy="19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950" y="3228375"/>
            <a:ext cx="1646674" cy="164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lliam template">
  <a:themeElements>
    <a:clrScheme name="Custom 347">
      <a:dk1>
        <a:srgbClr val="343764"/>
      </a:dk1>
      <a:lt1>
        <a:srgbClr val="FFFFFF"/>
      </a:lt1>
      <a:dk2>
        <a:srgbClr val="666666"/>
      </a:dk2>
      <a:lt2>
        <a:srgbClr val="E9EAFD"/>
      </a:lt2>
      <a:accent1>
        <a:srgbClr val="BBE617"/>
      </a:accent1>
      <a:accent2>
        <a:srgbClr val="4B508D"/>
      </a:accent2>
      <a:accent3>
        <a:srgbClr val="701C7F"/>
      </a:accent3>
      <a:accent4>
        <a:srgbClr val="BEC4E0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